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4630400" cy="8229600"/>
  <p:notesSz cx="8229600" cy="14630400"/>
  <p:embeddedFontLst>
    <p:embeddedFont>
      <p:font typeface="Raleway" pitchFamily="2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92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44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SMTP: The Foundation of Digital Communication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62206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Concise Overview of Simple Mail Transfer Protocol in Computer Networking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51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3323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Sabbir Ahamad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993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ID: IT22007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751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Supervised by: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533233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Mr. Dr. Nazrul IslamAssociate ProfessorICT, MBSTU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6E17E-5515-FBE9-580B-9E7512FCD86B}"/>
              </a:ext>
            </a:extLst>
          </p:cNvPr>
          <p:cNvSpPr/>
          <p:nvPr/>
        </p:nvSpPr>
        <p:spPr>
          <a:xfrm>
            <a:off x="12731188" y="7584509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9100"/>
            <a:ext cx="86145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Conclusion: SMTP's Enduring Importance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897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 remains the cornerstone of all electronic messaging, continually evolving to meet modern security demands.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110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396603" y="4152900"/>
            <a:ext cx="2952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Transmission Standard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433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protocol for message delivery and server-to-server communication.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12110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587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710237" y="4152900"/>
            <a:ext cx="3209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Submission Port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6433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for MUA-to-MTA connection, prioritizing security via STARTTLS.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12110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152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Agents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6433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Involves MUAs, MTAs, and MDAs working in concert to ensure end-to-end delivery.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6242328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robustness and simplicity of SMTP have cemented its role as the irreplaceable backbone of global email infrastructure.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987177"/>
            <a:ext cx="30480" cy="873204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3C413-DAA1-02E6-B020-C200C898C949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1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06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valuable time and attention in exploring the fundamentals of SMTP and its critical role in digital communication.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66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Questions?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192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Sabbir AhamadIT22007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7846"/>
            <a:ext cx="95636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Simple Mail Transfer Protocol (SMTP)?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3845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0728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5993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9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 Protocol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705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primary, application-layer protocol used to send and relay email between servers (MTAs).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3845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0728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25993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9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Exchange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705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Defines the rules for communication between email systems, enabling the transfer of electronic mail.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3845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0728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25993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9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Function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705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for pushing emails from a sender's client (MUA) or server (MTA) to a recipient's server.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048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 acts as the digital post office worker, ensuring mail leaves the sender's domain and reaches the recipient's server reliably.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7DD727-A86F-4177-1D7C-F6FB27683BC1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816412"/>
            <a:ext cx="97525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SMTP's Role: Sending and Delivering Mail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946077"/>
            <a:ext cx="635007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 is specifically designed for the </a:t>
            </a: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transmission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messages, handling the connection and negotiation between mail servers.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61" y="2836783"/>
            <a:ext cx="306705" cy="3067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0173" y="2830473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Initiation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0173" y="3354348"/>
            <a:ext cx="56855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MUA (sender) connects to its local MTA to begin the transfer process.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61" y="4424005"/>
            <a:ext cx="306705" cy="3067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0173" y="4417695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Relay and Routing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80173" y="4941570"/>
            <a:ext cx="56855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MTAs communicate with each other, using DNS records (MX records) to route the email across the internet.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61" y="6011228"/>
            <a:ext cx="306705" cy="3067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0173" y="6004917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Delivery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80173" y="6528792"/>
            <a:ext cx="568559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destination MTA accepts the message and passes it to the MDA for placement in the recipient's mailbox.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72256" y="1946077"/>
            <a:ext cx="635007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56" y="2503289"/>
            <a:ext cx="5635347" cy="43385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465817-5CBF-4828-4853-E2B73A4AD704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541" y="556617"/>
            <a:ext cx="9496068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Three Agents: SMTP Architecture Components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8541" y="1467564"/>
            <a:ext cx="132133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transfer involves collaboration between three specialized agents, each performing a distinct function in the mail lifecycle.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2019062"/>
            <a:ext cx="4235768" cy="4235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541" y="6457236"/>
            <a:ext cx="28369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Mail User Agent (MUA)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8541" y="6894909"/>
            <a:ext cx="423576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client software (e.g., Outlook, Gmail web interface) used by the end-user to compose, send, and read emails.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16" y="2019062"/>
            <a:ext cx="4235768" cy="42357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7316" y="6457236"/>
            <a:ext cx="320337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Mail Transfer Agent (MTA)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197316" y="6894909"/>
            <a:ext cx="423576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server responsible for relaying mail between domains. It listens for incoming SMTP connections (e.g., Sendmail, Postfix).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92" y="2019062"/>
            <a:ext cx="4235768" cy="42357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6092" y="6457236"/>
            <a:ext cx="326433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Mail Delivery Agent (MDA)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6092" y="6894909"/>
            <a:ext cx="423576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Takes the message from the final MTA and delivers it locally into the recipient's mailbox (often part of the destination MTA).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EC025-025F-38F7-9609-9549011346B7}"/>
              </a:ext>
            </a:extLst>
          </p:cNvPr>
          <p:cNvSpPr/>
          <p:nvPr/>
        </p:nvSpPr>
        <p:spPr>
          <a:xfrm>
            <a:off x="12823902" y="7598829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8741688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 Process Flow: From Sender to Recipient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9257" y="1489829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high-level view of how an email message is pushed across the network using the SMTP protocol.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49" y="2049661"/>
            <a:ext cx="13083183" cy="56417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53905" y="6621546"/>
            <a:ext cx="3373370" cy="37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Recipient MUA Retrieves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53905" y="5315565"/>
            <a:ext cx="4449113" cy="37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Receiving MTA → Mailbox (MDA)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53905" y="4022777"/>
            <a:ext cx="4310394" cy="37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Sending MTA → Receiving MTA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53905" y="2716797"/>
            <a:ext cx="3262683" cy="37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Sender → Sending MTA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9257" y="7922538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Interaction: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entire relay path, from step 1 to 2, is governed by SMTP communication (client-server interactions).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C9EB5-657B-CC98-4AC2-3720997F65CC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448"/>
            <a:ext cx="109527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SMTP Conversation: Commands and Responses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460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 operates as a text-based, request-response protocol, where the client sends commands and the server replies with status codes (e.g., 250 OK).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27008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72700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984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HELO / EHLO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47472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Initiates the session and identifies the client to the server.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27008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72700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984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MAIL FROM: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47472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Specifies the reverse path (sender's email address) for bounced mail.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27008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272700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2984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RCPT TO: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47472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the forward path (recipient's email address). Used multiple times for multiple recipients.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1043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3310" y="541043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8" name="Text 16"/>
          <p:cNvSpPr/>
          <p:nvPr/>
        </p:nvSpPr>
        <p:spPr>
          <a:xfrm>
            <a:off x="1142524" y="5667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615815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that the body of the email message (headers and content) is about to be sent.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41043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86482" y="541043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2" name="Text 20"/>
          <p:cNvSpPr/>
          <p:nvPr/>
        </p:nvSpPr>
        <p:spPr>
          <a:xfrm>
            <a:off x="5565696" y="5667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65696" y="615815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Requests termination of the SMTP session.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E44B8B-1A8E-C520-4F0E-AFC7C51DE566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027"/>
            <a:ext cx="58983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Ports and Security Protocols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7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email environments use specific ports and encryption methods to ensure secure transmission and compliance.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15684"/>
            <a:ext cx="130428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2330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76701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 25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76701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MTA-to-MTA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276701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Original, default SMTP port for server-to-server relay. Often blocked by ISPs due to spam concerns.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63652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78023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 587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378023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MUA-to-MTA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78023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current standard submission port for client-to-server connection. Requires authentication and uses STARTTLS.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4974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79345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 465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79345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Legacy SMTPS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479345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Previously used for SMTP over SSL (SMTPS). Though deprecated, it is still used by some older services.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92574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D2D2E0"/>
          </a:solidFill>
          <a:ln/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269831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20922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Layer: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STARTTLS upgrades an unencrypted connection (like Port 587) to an encrypted one (TLS/SSL), protecting data during transmission.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72C27-D491-E4B1-10FE-AF5345180215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7692"/>
            <a:ext cx="766524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 and Limitations of SMTP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716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Advantages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47686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352086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Ubiquity: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is the universally recognized standard for email transfer, ensuring interoperability.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5629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1133951" y="4531519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Uses a "store-and-forward" mechanism to handle temporary failures and ensure delivery.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83572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1133951" y="5710952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Robust architecture handles the massive volume of global email traffic efficiently.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671643"/>
            <a:ext cx="38850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Limitations &amp; Challenges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599521" y="347686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12" name="Text 10"/>
          <p:cNvSpPr/>
          <p:nvPr/>
        </p:nvSpPr>
        <p:spPr>
          <a:xfrm>
            <a:off x="7939683" y="3352086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Authentication (Legacy):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Originally lacked security, leading to widespread spam and spoofing.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465629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7939683" y="4531519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Transmission Only: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SMTP cannot retrieve messages; it only pushes them to the recipient server.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9521" y="583572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</p:sp>
      <p:sp>
        <p:nvSpPr>
          <p:cNvPr id="16" name="Text 14"/>
          <p:cNvSpPr/>
          <p:nvPr/>
        </p:nvSpPr>
        <p:spPr>
          <a:xfrm>
            <a:off x="7939683" y="5710952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Configuration and maintenance of modern, secure MTAs can be complex.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6BC60F-976B-0497-4D62-CFD2989DE0B6}"/>
              </a:ext>
            </a:extLst>
          </p:cNvPr>
          <p:cNvSpPr/>
          <p:nvPr/>
        </p:nvSpPr>
        <p:spPr>
          <a:xfrm>
            <a:off x="12712390" y="7605131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627936"/>
            <a:ext cx="7723823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 vs. Retrieval Protocols (POP3/IMAP)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710089" y="1946672"/>
            <a:ext cx="772382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SMTP sends mail, while other protocols are necessary for the recipient to access and manage the received messages.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089" y="3128367"/>
            <a:ext cx="3760470" cy="2145268"/>
          </a:xfrm>
          <a:prstGeom prst="roundRect">
            <a:avLst>
              <a:gd name="adj" fmla="val 51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10089" y="3105507"/>
            <a:ext cx="3760470" cy="91440"/>
          </a:xfrm>
          <a:prstGeom prst="roundRect">
            <a:avLst>
              <a:gd name="adj" fmla="val 93196"/>
            </a:avLst>
          </a:prstGeom>
          <a:solidFill>
            <a:srgbClr val="1B1B27"/>
          </a:solidFill>
          <a:ln/>
        </p:spPr>
      </p:sp>
      <p:sp>
        <p:nvSpPr>
          <p:cNvPr id="7" name="Shape 4"/>
          <p:cNvSpPr/>
          <p:nvPr/>
        </p:nvSpPr>
        <p:spPr>
          <a:xfrm>
            <a:off x="2286000" y="2824043"/>
            <a:ext cx="608648" cy="608648"/>
          </a:xfrm>
          <a:prstGeom prst="roundRect">
            <a:avLst>
              <a:gd name="adj" fmla="val 150235"/>
            </a:avLst>
          </a:prstGeom>
          <a:solidFill>
            <a:srgbClr val="1B1B2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8642" y="3006685"/>
            <a:ext cx="243364" cy="2433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5831" y="363557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 (Sending)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35831" y="4074200"/>
            <a:ext cx="330898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the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push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messages from client to server, and server to server. It is strictly a transmission agent.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4673441" y="3128367"/>
            <a:ext cx="3760470" cy="2145268"/>
          </a:xfrm>
          <a:prstGeom prst="roundRect">
            <a:avLst>
              <a:gd name="adj" fmla="val 51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673441" y="3105507"/>
            <a:ext cx="3760470" cy="91440"/>
          </a:xfrm>
          <a:prstGeom prst="roundRect">
            <a:avLst>
              <a:gd name="adj" fmla="val 93196"/>
            </a:avLst>
          </a:prstGeom>
          <a:solidFill>
            <a:srgbClr val="1B1B27"/>
          </a:solidFill>
          <a:ln/>
        </p:spPr>
      </p:sp>
      <p:sp>
        <p:nvSpPr>
          <p:cNvPr id="13" name="Shape 9"/>
          <p:cNvSpPr/>
          <p:nvPr/>
        </p:nvSpPr>
        <p:spPr>
          <a:xfrm>
            <a:off x="6249353" y="2824043"/>
            <a:ext cx="608648" cy="608648"/>
          </a:xfrm>
          <a:prstGeom prst="roundRect">
            <a:avLst>
              <a:gd name="adj" fmla="val 150235"/>
            </a:avLst>
          </a:prstGeom>
          <a:solidFill>
            <a:srgbClr val="1B1B27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1994" y="3006685"/>
            <a:ext cx="243364" cy="24336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99184" y="363557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POP3 (Retrieval)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4899184" y="4074200"/>
            <a:ext cx="330898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Office Protocol version 3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downloads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email from the server and typically deletes the server copy.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10089" y="5780842"/>
            <a:ext cx="7723823" cy="1820704"/>
          </a:xfrm>
          <a:prstGeom prst="roundRect">
            <a:avLst>
              <a:gd name="adj" fmla="val 602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710089" y="5757982"/>
            <a:ext cx="7723823" cy="91440"/>
          </a:xfrm>
          <a:prstGeom prst="roundRect">
            <a:avLst>
              <a:gd name="adj" fmla="val 93196"/>
            </a:avLst>
          </a:prstGeom>
          <a:solidFill>
            <a:srgbClr val="1B1B27"/>
          </a:solidFill>
          <a:ln/>
        </p:spPr>
      </p:sp>
      <p:sp>
        <p:nvSpPr>
          <p:cNvPr id="19" name="Shape 14"/>
          <p:cNvSpPr/>
          <p:nvPr/>
        </p:nvSpPr>
        <p:spPr>
          <a:xfrm>
            <a:off x="4267676" y="5476518"/>
            <a:ext cx="608648" cy="608648"/>
          </a:xfrm>
          <a:prstGeom prst="roundRect">
            <a:avLst>
              <a:gd name="adj" fmla="val 150235"/>
            </a:avLst>
          </a:prstGeom>
          <a:solidFill>
            <a:srgbClr val="1B1B2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0318" y="5659160"/>
            <a:ext cx="243364" cy="24336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35831" y="6288048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IMAP (Retrieval)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35831" y="6726674"/>
            <a:ext cx="727233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Internet Message Access Protocol allows the client to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and manage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emails on the server, keeping local and server copies synchronized.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965</Words>
  <Application>Microsoft Office PowerPoint</Application>
  <PresentationFormat>Custom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Sabbir SabbirAhamad006</cp:lastModifiedBy>
  <cp:revision>4</cp:revision>
  <dcterms:created xsi:type="dcterms:W3CDTF">2025-10-27T04:01:55Z</dcterms:created>
  <dcterms:modified xsi:type="dcterms:W3CDTF">2025-10-29T19:23:50Z</dcterms:modified>
</cp:coreProperties>
</file>